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3" r:id="rId26"/>
    <p:sldId id="282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67" autoAdjust="0"/>
    <p:restoredTop sz="86333" autoAdjust="0"/>
  </p:normalViewPr>
  <p:slideViewPr>
    <p:cSldViewPr snapToGrid="0" snapToObjects="1">
      <p:cViewPr varScale="1">
        <p:scale>
          <a:sx n="68" d="100"/>
          <a:sy n="68" d="100"/>
        </p:scale>
        <p:origin x="-9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9" d="100"/>
          <a:sy n="89" d="100"/>
        </p:scale>
        <p:origin x="-2880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BE334-4226-A54B-B566-FAA79C9E8443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4797A-910B-F04B-96E9-40362EFDF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5C46B-2577-784C-A1EF-A92B28461601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51B4A-52AE-6343-82DB-C74582606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1B4A-52AE-6343-82DB-C74582606C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3924300" y="-3848099"/>
            <a:ext cx="609600" cy="830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914400"/>
            <a:ext cx="88392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9"/>
            <a:ext cx="3008313" cy="947737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63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292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13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959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lin_Themed_Cornell.psd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09712"/>
            <a:ext cx="7924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4800" y="6586712"/>
            <a:ext cx="762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chemeClr val="bg1">
                    <a:lumMod val="75000"/>
                  </a:schemeClr>
                </a:solidFill>
              </a:rPr>
              <a:t>4/8/09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86712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7B30E2F3-C46F-E54E-BBCB-A0451CCEE9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bg1">
              <a:lumMod val="8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Introductory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01: Sorting Algorithms</a:t>
            </a:r>
          </a:p>
          <a:p>
            <a:r>
              <a:rPr lang="en-US" dirty="0" smtClean="0"/>
              <a:t>April 8</a:t>
            </a:r>
            <a:r>
              <a:rPr lang="en-US" baseline="30000" dirty="0" smtClean="0"/>
              <a:t>th</a:t>
            </a:r>
            <a:r>
              <a:rPr lang="en-US" dirty="0" smtClean="0"/>
              <a:t>, 2009</a:t>
            </a:r>
          </a:p>
          <a:p>
            <a:r>
              <a:rPr lang="en-US" dirty="0" smtClean="0"/>
              <a:t>Jonathan Tse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Overview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Sorting Activity – Post Sort Discussion – Sorting Algorithms – Wrap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8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6925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23330" y="2702674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477117" y="3712600"/>
            <a:ext cx="236469" cy="2171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454497" y="3713016"/>
            <a:ext cx="236469" cy="2171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431877" y="3702576"/>
            <a:ext cx="236469" cy="2171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523048" y="3702576"/>
            <a:ext cx="236469" cy="2171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10800000">
            <a:off x="2068622" y="2838430"/>
            <a:ext cx="3554707" cy="596938"/>
          </a:xfrm>
          <a:prstGeom prst="bentUpArrow">
            <a:avLst>
              <a:gd name="adj1" fmla="val 27113"/>
              <a:gd name="adj2" fmla="val 20454"/>
              <a:gd name="adj3" fmla="val 23181"/>
            </a:avLst>
          </a:prstGeom>
          <a:gradFill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a 21"/>
          <p:cNvSpPr/>
          <p:nvPr/>
        </p:nvSpPr>
        <p:spPr>
          <a:xfrm>
            <a:off x="2722800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23" name="Data 22"/>
          <p:cNvSpPr/>
          <p:nvPr/>
        </p:nvSpPr>
        <p:spPr>
          <a:xfrm>
            <a:off x="4664860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4" name="Data 23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5" name="Data 24"/>
          <p:cNvSpPr/>
          <p:nvPr/>
        </p:nvSpPr>
        <p:spPr>
          <a:xfrm>
            <a:off x="5623330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26" name="Data 25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4" grpId="0" animBg="1"/>
      <p:bldP spid="14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8" y="2702674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6925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4663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5420592" y="3713016"/>
            <a:ext cx="236469" cy="2171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6397972" y="3702576"/>
            <a:ext cx="236469" cy="2171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10800000">
            <a:off x="4971600" y="2838431"/>
            <a:ext cx="1602717" cy="596938"/>
          </a:xfrm>
          <a:prstGeom prst="bentUpArrow">
            <a:avLst>
              <a:gd name="adj1" fmla="val 27113"/>
              <a:gd name="adj2" fmla="val 20454"/>
              <a:gd name="adj3" fmla="val 23181"/>
            </a:avLst>
          </a:prstGeom>
          <a:gradFill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a 21"/>
          <p:cNvSpPr/>
          <p:nvPr/>
        </p:nvSpPr>
        <p:spPr>
          <a:xfrm>
            <a:off x="564663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3" name="Data 22"/>
          <p:cNvSpPr/>
          <p:nvPr/>
        </p:nvSpPr>
        <p:spPr>
          <a:xfrm>
            <a:off x="6574317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24" name="Data 23"/>
          <p:cNvSpPr/>
          <p:nvPr/>
        </p:nvSpPr>
        <p:spPr>
          <a:xfrm>
            <a:off x="466925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7" grpId="1" animBg="1"/>
      <p:bldP spid="19" grpId="0" animBg="1"/>
      <p:bldP spid="19" grpId="1" animBg="1"/>
      <p:bldP spid="21" grpId="0" animBg="1"/>
      <p:bldP spid="22" grpId="0" animBg="1"/>
      <p:bldP spid="23" grpId="0" animBg="1"/>
      <p:bldP spid="24" grpId="0" animBg="1"/>
      <p:bldP spid="2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7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6925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4663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36770" y="2544488"/>
            <a:ext cx="1462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Done!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7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6925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4663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274645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7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6925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46636" y="2746457"/>
            <a:ext cx="792417" cy="434223"/>
          </a:xfrm>
          <a:prstGeom prst="flowChartInputOutp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5" name="Left-Right Arrow 14"/>
          <p:cNvSpPr/>
          <p:nvPr/>
        </p:nvSpPr>
        <p:spPr>
          <a:xfrm>
            <a:off x="2557528" y="2746457"/>
            <a:ext cx="3089108" cy="3908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sp>
        <p:nvSpPr>
          <p:cNvPr id="18" name="Data 17"/>
          <p:cNvSpPr/>
          <p:nvPr/>
        </p:nvSpPr>
        <p:spPr>
          <a:xfrm>
            <a:off x="564663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274645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7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6925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4663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290846" y="3852941"/>
            <a:ext cx="27138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Data 20"/>
          <p:cNvSpPr/>
          <p:nvPr/>
        </p:nvSpPr>
        <p:spPr>
          <a:xfrm>
            <a:off x="2726952" y="2746457"/>
            <a:ext cx="792417" cy="434223"/>
          </a:xfrm>
          <a:prstGeom prst="flowChartInputOutp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7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274645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69256" y="2746457"/>
            <a:ext cx="792417" cy="434223"/>
          </a:xfrm>
          <a:prstGeom prst="flowChartInputOutp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4663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250058" y="3852941"/>
            <a:ext cx="27138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Left-Right Arrow 14"/>
          <p:cNvSpPr/>
          <p:nvPr/>
        </p:nvSpPr>
        <p:spPr>
          <a:xfrm>
            <a:off x="4481210" y="2746457"/>
            <a:ext cx="188046" cy="3908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a 17"/>
          <p:cNvSpPr/>
          <p:nvPr/>
        </p:nvSpPr>
        <p:spPr>
          <a:xfrm>
            <a:off x="4669256" y="3592963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7" y="2746457"/>
            <a:ext cx="792417" cy="434223"/>
          </a:xfrm>
          <a:prstGeom prst="flowChartInputOutp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69256" y="274645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4663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222754" y="3852941"/>
            <a:ext cx="27138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Left-Right Arrow 14"/>
          <p:cNvSpPr/>
          <p:nvPr/>
        </p:nvSpPr>
        <p:spPr>
          <a:xfrm>
            <a:off x="5512435" y="2746457"/>
            <a:ext cx="926618" cy="3908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a 17"/>
          <p:cNvSpPr/>
          <p:nvPr/>
        </p:nvSpPr>
        <p:spPr>
          <a:xfrm>
            <a:off x="6574317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7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6925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46636" y="274645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99704" y="3852941"/>
            <a:ext cx="27138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Data 19"/>
          <p:cNvSpPr/>
          <p:nvPr/>
        </p:nvSpPr>
        <p:spPr>
          <a:xfrm>
            <a:off x="5646636" y="2746457"/>
            <a:ext cx="792417" cy="434223"/>
          </a:xfrm>
          <a:prstGeom prst="flowChartInputOutp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7" y="274645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6925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4663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162303" y="3852941"/>
            <a:ext cx="27138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Data 20"/>
          <p:cNvSpPr/>
          <p:nvPr/>
        </p:nvSpPr>
        <p:spPr>
          <a:xfrm>
            <a:off x="6574317" y="2746457"/>
            <a:ext cx="792417" cy="434223"/>
          </a:xfrm>
          <a:prstGeom prst="flowChartInputOutp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r>
              <a:rPr lang="en-US" baseline="0" dirty="0" smtClean="0"/>
              <a:t> Playing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Order</a:t>
            </a:r>
          </a:p>
          <a:p>
            <a:pPr lvl="1"/>
            <a:r>
              <a:rPr lang="en-US" dirty="0" smtClean="0"/>
              <a:t>Sort into Suits</a:t>
            </a:r>
          </a:p>
          <a:p>
            <a:pPr lvl="2"/>
            <a:r>
              <a:rPr lang="en-US" dirty="0" smtClean="0"/>
              <a:t>Clubs, Diamonds, Hearts, Spades</a:t>
            </a:r>
          </a:p>
          <a:p>
            <a:pPr lvl="1"/>
            <a:r>
              <a:rPr lang="en-US" dirty="0" smtClean="0"/>
              <a:t>Sort Suits</a:t>
            </a:r>
          </a:p>
          <a:p>
            <a:pPr lvl="2"/>
            <a:r>
              <a:rPr lang="en-US" dirty="0" smtClean="0"/>
              <a:t>A 2 3 4 5 6 7 8 9 10 J Q K</a:t>
            </a:r>
          </a:p>
          <a:p>
            <a:r>
              <a:rPr lang="en-US" dirty="0" smtClean="0"/>
              <a:t>Rules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Activity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Post Sort Discussion – Sorting Algorithms – Wrap Up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20477" y="4174844"/>
          <a:ext cx="7232922" cy="19973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10974"/>
                <a:gridCol w="2410974"/>
                <a:gridCol w="2410974"/>
              </a:tblGrid>
              <a:tr h="6657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Cards</a:t>
                      </a:r>
                      <a:r>
                        <a:rPr lang="en-US" baseline="0" dirty="0" smtClean="0"/>
                        <a:t> In Hand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Cards On Table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alpha val="40000"/>
                      </a:schemeClr>
                    </a:solidFill>
                  </a:tcPr>
                </a:tc>
              </a:tr>
              <a:tr h="66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Sort Alone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alpha val="40000"/>
                      </a:schemeClr>
                    </a:solidFill>
                  </a:tcPr>
                </a:tc>
              </a:tr>
              <a:tr h="66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Sort</a:t>
                      </a:r>
                      <a:r>
                        <a:rPr lang="en-US" b="1" baseline="0" dirty="0" smtClean="0"/>
                        <a:t> Together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C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D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7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6925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46636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36770" y="2544488"/>
            <a:ext cx="1462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Done!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247775" y="2160604"/>
          <a:ext cx="666750" cy="2926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23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3267075" y="4355164"/>
          <a:ext cx="666750" cy="1463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3267075" y="1429084"/>
          <a:ext cx="666750" cy="1463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23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5219700" y="3989404"/>
          <a:ext cx="66675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219700" y="2526364"/>
          <a:ext cx="66675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45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219700" y="5452444"/>
          <a:ext cx="66675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37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5219700" y="1063324"/>
          <a:ext cx="66675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23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258050" y="88044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23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7258050" y="161196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7258050" y="234348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45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7258050" y="307500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7258050" y="380652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7258050" y="453804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7258050" y="526956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37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7258050" y="600108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36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7" name="Right Arrow 46"/>
          <p:cNvSpPr/>
          <p:nvPr/>
        </p:nvSpPr>
        <p:spPr>
          <a:xfrm rot="18900000">
            <a:off x="2092322" y="2343485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2700000">
            <a:off x="2092324" y="4434361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20700000">
            <a:off x="4098925" y="1429084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900000">
            <a:off x="4098925" y="2511785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20700000">
            <a:off x="4098925" y="4355163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900000">
            <a:off x="4098926" y="5452443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20700000">
            <a:off x="6054725" y="987124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00000">
            <a:off x="6054725" y="1530684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 rot="20700000">
            <a:off x="6054725" y="2461749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 rot="900000">
            <a:off x="6054725" y="3005309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rot="20700000">
            <a:off x="6054725" y="3876220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900000">
            <a:off x="6054725" y="4419780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20700000">
            <a:off x="6054725" y="5387828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 rot="900000">
            <a:off x="6054725" y="5931388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930423" y="868860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267075" y="876872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/>
      <p:bldP spid="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247775" y="2160604"/>
          <a:ext cx="666750" cy="2926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36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45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3267075" y="4355164"/>
          <a:ext cx="666750" cy="1463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3267075" y="1424005"/>
          <a:ext cx="666750" cy="1463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5219700" y="3989404"/>
          <a:ext cx="66675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219700" y="2526364"/>
          <a:ext cx="66675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219700" y="5447364"/>
          <a:ext cx="66675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36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5219700" y="1063324"/>
          <a:ext cx="66675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7258050" y="88044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23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7258050" y="161196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7258050" y="234348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45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7258050" y="307500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7258050" y="380652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7258050" y="453804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7258050" y="526956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37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7258050" y="6001084"/>
          <a:ext cx="666750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36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7" name="Right Arrow 46"/>
          <p:cNvSpPr/>
          <p:nvPr/>
        </p:nvSpPr>
        <p:spPr>
          <a:xfrm rot="8100000">
            <a:off x="2092322" y="2343485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13500000">
            <a:off x="2092324" y="4434361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9900000">
            <a:off x="4098925" y="1429084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11700000">
            <a:off x="4098925" y="2511785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9900000">
            <a:off x="4098925" y="4355163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11700000">
            <a:off x="4098926" y="5452443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9900000">
            <a:off x="6054725" y="987124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1700000">
            <a:off x="6054725" y="1530684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 rot="9900000">
            <a:off x="6054725" y="2461749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 rot="11700000">
            <a:off x="6054725" y="3005309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rot="9900000">
            <a:off x="6054725" y="3876220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11700000">
            <a:off x="6054725" y="4419780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9900000">
            <a:off x="6054725" y="5387828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 rot="11700000">
            <a:off x="6054725" y="5931388"/>
            <a:ext cx="962025" cy="36576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50000"/>
                </a:schemeClr>
              </a:gs>
              <a:gs pos="35000">
                <a:schemeClr val="accent1">
                  <a:tint val="37000"/>
                  <a:satMod val="300000"/>
                  <a:alpha val="50000"/>
                </a:schemeClr>
              </a:gs>
              <a:gs pos="100000">
                <a:schemeClr val="accent1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5219700" y="1063324"/>
          <a:ext cx="66675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219700" y="2526364"/>
          <a:ext cx="66675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45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5219700" y="3989404"/>
          <a:ext cx="66675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5219700" y="5447364"/>
          <a:ext cx="666750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36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3267075" y="1424005"/>
          <a:ext cx="666750" cy="1463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45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3267075" y="1424005"/>
          <a:ext cx="666750" cy="1463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3267075" y="1424005"/>
          <a:ext cx="666750" cy="1463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66750"/>
              </a:tblGrid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dk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  <a:alpha val="75000"/>
                      </a:schemeClr>
                    </a:solidFill>
                  </a:tcPr>
                </a:tc>
              </a:tr>
              <a:tr h="36376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3836770" y="2544488"/>
            <a:ext cx="1462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Done!</a:t>
            </a:r>
            <a:endParaRPr lang="en-US" sz="4000" dirty="0"/>
          </a:p>
        </p:txBody>
      </p:sp>
      <p:sp>
        <p:nvSpPr>
          <p:cNvPr id="68" name="TextBox 67"/>
          <p:cNvSpPr txBox="1"/>
          <p:nvPr/>
        </p:nvSpPr>
        <p:spPr>
          <a:xfrm>
            <a:off x="930423" y="868860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267075" y="876872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0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81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2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97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8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0" grpId="2" animBg="1"/>
      <p:bldP spid="51" grpId="0" animBg="1"/>
      <p:bldP spid="51" grpId="1" animBg="1"/>
      <p:bldP spid="52" grpId="0" animBg="1"/>
      <p:bldP spid="52" grpId="1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/>
      <p:bldP spid="68" grpId="0"/>
      <p:bldP spid="6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Table 99"/>
          <p:cNvGraphicFramePr>
            <a:graphicFrameLocks noGrp="1"/>
          </p:cNvGraphicFramePr>
          <p:nvPr/>
        </p:nvGraphicFramePr>
        <p:xfrm>
          <a:off x="4849015" y="876300"/>
          <a:ext cx="3037685" cy="4749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72285"/>
                <a:gridCol w="2565400"/>
              </a:tblGrid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73" name="Data 72"/>
          <p:cNvSpPr/>
          <p:nvPr/>
        </p:nvSpPr>
        <p:spPr>
          <a:xfrm>
            <a:off x="1799271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74" name="Data 73"/>
          <p:cNvSpPr/>
          <p:nvPr/>
        </p:nvSpPr>
        <p:spPr>
          <a:xfrm>
            <a:off x="837430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75" name="Data 74"/>
          <p:cNvSpPr/>
          <p:nvPr/>
        </p:nvSpPr>
        <p:spPr>
          <a:xfrm>
            <a:off x="5646636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76" name="Data 75"/>
          <p:cNvSpPr/>
          <p:nvPr/>
        </p:nvSpPr>
        <p:spPr>
          <a:xfrm>
            <a:off x="2761112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77" name="Data 76"/>
          <p:cNvSpPr/>
          <p:nvPr/>
        </p:nvSpPr>
        <p:spPr>
          <a:xfrm>
            <a:off x="3741575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78" name="Data 77"/>
          <p:cNvSpPr/>
          <p:nvPr/>
        </p:nvSpPr>
        <p:spPr>
          <a:xfrm>
            <a:off x="4718955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79" name="Data 78"/>
          <p:cNvSpPr/>
          <p:nvPr/>
        </p:nvSpPr>
        <p:spPr>
          <a:xfrm>
            <a:off x="7528591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80" name="Data 79"/>
          <p:cNvSpPr/>
          <p:nvPr/>
        </p:nvSpPr>
        <p:spPr>
          <a:xfrm>
            <a:off x="6600910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83" name="Data 82"/>
          <p:cNvSpPr/>
          <p:nvPr/>
        </p:nvSpPr>
        <p:spPr>
          <a:xfrm>
            <a:off x="5381013" y="2324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84" name="Data 83"/>
          <p:cNvSpPr/>
          <p:nvPr/>
        </p:nvSpPr>
        <p:spPr>
          <a:xfrm>
            <a:off x="5381013" y="422667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85" name="Data 84"/>
          <p:cNvSpPr/>
          <p:nvPr/>
        </p:nvSpPr>
        <p:spPr>
          <a:xfrm>
            <a:off x="5381013" y="32766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86" name="Data 85"/>
          <p:cNvSpPr/>
          <p:nvPr/>
        </p:nvSpPr>
        <p:spPr>
          <a:xfrm>
            <a:off x="5381013" y="46863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87" name="Data 86"/>
          <p:cNvSpPr/>
          <p:nvPr/>
        </p:nvSpPr>
        <p:spPr>
          <a:xfrm>
            <a:off x="5381013" y="184542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88" name="Data 87"/>
          <p:cNvSpPr/>
          <p:nvPr/>
        </p:nvSpPr>
        <p:spPr>
          <a:xfrm>
            <a:off x="6277219" y="184542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89" name="Data 88"/>
          <p:cNvSpPr/>
          <p:nvPr/>
        </p:nvSpPr>
        <p:spPr>
          <a:xfrm>
            <a:off x="6277219" y="422667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90" name="Data 89"/>
          <p:cNvSpPr/>
          <p:nvPr/>
        </p:nvSpPr>
        <p:spPr>
          <a:xfrm>
            <a:off x="5381013" y="3748923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1293015" y="876300"/>
          <a:ext cx="3037685" cy="4749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72285"/>
                <a:gridCol w="2565400"/>
              </a:tblGrid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" name="Data 91"/>
          <p:cNvSpPr/>
          <p:nvPr/>
        </p:nvSpPr>
        <p:spPr>
          <a:xfrm>
            <a:off x="2654063" y="184542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93" name="Data 92"/>
          <p:cNvSpPr/>
          <p:nvPr/>
        </p:nvSpPr>
        <p:spPr>
          <a:xfrm>
            <a:off x="2654063" y="1366754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94" name="Data 93"/>
          <p:cNvSpPr/>
          <p:nvPr/>
        </p:nvSpPr>
        <p:spPr>
          <a:xfrm>
            <a:off x="1773871" y="280427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95" name="Data 94"/>
          <p:cNvSpPr/>
          <p:nvPr/>
        </p:nvSpPr>
        <p:spPr>
          <a:xfrm>
            <a:off x="3515429" y="1366754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96" name="Data 95"/>
          <p:cNvSpPr/>
          <p:nvPr/>
        </p:nvSpPr>
        <p:spPr>
          <a:xfrm>
            <a:off x="1792698" y="1366754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97" name="Data 96"/>
          <p:cNvSpPr/>
          <p:nvPr/>
        </p:nvSpPr>
        <p:spPr>
          <a:xfrm>
            <a:off x="1792698" y="1845427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98" name="Data 97"/>
          <p:cNvSpPr/>
          <p:nvPr/>
        </p:nvSpPr>
        <p:spPr>
          <a:xfrm>
            <a:off x="2654063" y="2324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99" name="Data 98"/>
          <p:cNvSpPr/>
          <p:nvPr/>
        </p:nvSpPr>
        <p:spPr>
          <a:xfrm>
            <a:off x="1792698" y="23368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101" name="Data 100"/>
          <p:cNvSpPr/>
          <p:nvPr/>
        </p:nvSpPr>
        <p:spPr>
          <a:xfrm>
            <a:off x="1799271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02" name="Data 101"/>
          <p:cNvSpPr/>
          <p:nvPr/>
        </p:nvSpPr>
        <p:spPr>
          <a:xfrm>
            <a:off x="7528591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03" name="Data 102"/>
          <p:cNvSpPr/>
          <p:nvPr/>
        </p:nvSpPr>
        <p:spPr>
          <a:xfrm>
            <a:off x="2761112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04" name="Data 103"/>
          <p:cNvSpPr/>
          <p:nvPr/>
        </p:nvSpPr>
        <p:spPr>
          <a:xfrm>
            <a:off x="837430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5" name="Data 104"/>
          <p:cNvSpPr/>
          <p:nvPr/>
        </p:nvSpPr>
        <p:spPr>
          <a:xfrm>
            <a:off x="3741575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06" name="Data 105"/>
          <p:cNvSpPr/>
          <p:nvPr/>
        </p:nvSpPr>
        <p:spPr>
          <a:xfrm>
            <a:off x="6600910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107" name="Data 106"/>
          <p:cNvSpPr/>
          <p:nvPr/>
        </p:nvSpPr>
        <p:spPr>
          <a:xfrm>
            <a:off x="5646636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108" name="Data 107"/>
          <p:cNvSpPr/>
          <p:nvPr/>
        </p:nvSpPr>
        <p:spPr>
          <a:xfrm>
            <a:off x="4718955" y="5753100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836770" y="2544488"/>
            <a:ext cx="1462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Done!</a:t>
            </a:r>
            <a:endParaRPr lang="en-US" sz="4000" dirty="0"/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-373198" y="2881449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 rot="16200000">
            <a:off x="-230619" y="5579742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0" grpId="0"/>
      <p:bldP spid="111" grpId="0"/>
      <p:bldP spid="111" grpId="1"/>
      <p:bldP spid="112" grpId="0"/>
      <p:bldP spid="11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Insertion Sort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Selection Sort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Merge Sort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Radix Sort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orting Algorithms</a:t>
            </a:r>
            <a:r>
              <a:rPr lang="en-US" sz="1200" u="sng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– Wrap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Was there anything in particular you noticed about the algorithms?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Is one better than the other?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 In what situation is one better than the other?</a:t>
            </a:r>
          </a:p>
          <a:p>
            <a:pPr lvl="0"/>
            <a:endParaRPr lang="en-US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we objectively compare these algorithms?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Sorting Algorithms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Wrap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there some comparison metric?</a:t>
            </a:r>
          </a:p>
          <a:p>
            <a:pPr rtl="0" eaLnBrk="1" latinLnBrk="0" hangingPunct="1"/>
            <a:endParaRPr lang="en-US" dirty="0" smtClean="0"/>
          </a:p>
          <a:p>
            <a:pPr rtl="0" eaLnBrk="1" latinLnBrk="0" hangingPunct="1"/>
            <a:r>
              <a:rPr lang="en-US" dirty="0" smtClean="0"/>
              <a:t>Can we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quantify memory usage?</a:t>
            </a:r>
          </a:p>
          <a:p>
            <a:pPr rtl="0" eaLnBrk="1" latinLnBrk="0" hangingPunct="1"/>
            <a:endParaRPr lang="en-US" dirty="0" smtClean="0"/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about execution time?</a:t>
            </a:r>
          </a:p>
          <a:p>
            <a:pPr rtl="0" eaLnBrk="1" latinLnBrk="0" hangingPunct="1"/>
            <a:endParaRPr lang="en-US" dirty="0" smtClean="0"/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 th</a:t>
            </a:r>
            <a:r>
              <a:rPr lang="en-US" dirty="0" smtClean="0"/>
              <a:t>e list to be sorted affect  anything?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endParaRPr lang="en-US" dirty="0" smtClean="0"/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there a worst case?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Sorting Algorithms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Wrap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Standard Metrics for Algorithm Performance</a:t>
            </a:r>
          </a:p>
          <a:p>
            <a:endParaRPr lang="en-US" dirty="0" smtClean="0"/>
          </a:p>
          <a:p>
            <a:r>
              <a:rPr lang="en-US" dirty="0" smtClean="0"/>
              <a:t>Worst Case Analysis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Sorting Algorithms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Wrap Up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Post-Sort</a:t>
            </a:r>
            <a:r>
              <a:rPr lang="en-US" baseline="0" dirty="0" smtClean="0"/>
              <a:t>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What</a:t>
            </a:r>
            <a:r>
              <a:rPr lang="en-US" baseline="0" dirty="0" smtClean="0"/>
              <a:t> was different about how you sorted?</a:t>
            </a:r>
          </a:p>
          <a:p>
            <a:pPr lvl="0"/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</a:t>
            </a:r>
            <a:r>
              <a:rPr lang="en-US" dirty="0" smtClean="0"/>
              <a:t>way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</a:t>
            </a:r>
            <a:r>
              <a:rPr lang="en-US" dirty="0" smtClean="0"/>
              <a:t>harder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/more time consuming?</a:t>
            </a:r>
            <a:endParaRPr lang="en-US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way took up more physical space?</a:t>
            </a:r>
          </a:p>
          <a:p>
            <a:pPr rtl="0" eaLnBrk="1" fontAlgn="base" latinLnBrk="0" hangingPunct="1"/>
            <a:endParaRPr lang="en-US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one way clearly better than another?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endParaRPr lang="en-US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one way better in a given situation?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Post Sort Discussion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Sorting Algorithms – Wrap 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Post-Sort</a:t>
            </a:r>
            <a:r>
              <a:rPr lang="en-US" baseline="0" dirty="0" smtClean="0"/>
              <a:t>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Moving 1 Card ==  1 Processor Action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Memory Space == Physical Space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Tradeoff Between:</a:t>
            </a:r>
          </a:p>
          <a:p>
            <a:pPr lvl="1"/>
            <a:r>
              <a:rPr lang="en-US" dirty="0" smtClean="0"/>
              <a:t>Number of Processor Actions</a:t>
            </a:r>
          </a:p>
          <a:p>
            <a:pPr lvl="1"/>
            <a:r>
              <a:rPr lang="en-US" dirty="0" smtClean="0"/>
              <a:t>Memory Space Used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Post Sort Discussion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Sorting Algorithms – Wrap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8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50634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12475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sp>
        <p:nvSpPr>
          <p:cNvPr id="17" name="Data 16"/>
          <p:cNvSpPr/>
          <p:nvPr/>
        </p:nvSpPr>
        <p:spPr>
          <a:xfrm>
            <a:off x="1801528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8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50634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12475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sp>
        <p:nvSpPr>
          <p:cNvPr id="17" name="Data 16"/>
          <p:cNvSpPr/>
          <p:nvPr/>
        </p:nvSpPr>
        <p:spPr>
          <a:xfrm>
            <a:off x="1801528" y="2637783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4" name="Data 13"/>
          <p:cNvSpPr/>
          <p:nvPr/>
        </p:nvSpPr>
        <p:spPr>
          <a:xfrm>
            <a:off x="1801528" y="2637783"/>
            <a:ext cx="792417" cy="434223"/>
          </a:xfrm>
          <a:prstGeom prst="flowChartInputOutp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2702674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8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50634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12475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520032" y="3712600"/>
            <a:ext cx="236469" cy="2171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ent-Up Arrow 16"/>
          <p:cNvSpPr/>
          <p:nvPr/>
        </p:nvSpPr>
        <p:spPr>
          <a:xfrm rot="10800000">
            <a:off x="2043830" y="2838428"/>
            <a:ext cx="513698" cy="596938"/>
          </a:xfrm>
          <a:prstGeom prst="bentUpArrow">
            <a:avLst/>
          </a:prstGeom>
          <a:gradFill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a 17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9" name="Data 18"/>
          <p:cNvSpPr/>
          <p:nvPr/>
        </p:nvSpPr>
        <p:spPr>
          <a:xfrm>
            <a:off x="2709928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4" grpId="1" animBg="1"/>
      <p:bldP spid="17" grpId="0" animBg="1"/>
      <p:bldP spid="18" grpId="0" animBg="1"/>
      <p:bldP spid="18" grpId="1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8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2702674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50634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12475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sp>
        <p:nvSpPr>
          <p:cNvPr id="18" name="Data 17"/>
          <p:cNvSpPr/>
          <p:nvPr/>
        </p:nvSpPr>
        <p:spPr>
          <a:xfrm>
            <a:off x="3688793" y="2702674"/>
            <a:ext cx="792417" cy="434223"/>
          </a:xfrm>
          <a:prstGeom prst="flowChartInputOutp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4/8/09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E2F3-C46F-E54E-BBCB-A0451CCE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6553200"/>
            <a:ext cx="7696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Overview – Sorting Activity – Post Sort Discussion – </a:t>
            </a:r>
            <a:r>
              <a:rPr lang="en-US" sz="1200" u="sng" dirty="0" smtClean="0">
                <a:solidFill>
                  <a:schemeClr val="bg1">
                    <a:lumMod val="85000"/>
                  </a:schemeClr>
                </a:solidFill>
              </a:rPr>
              <a:t>Sorting Algorithms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 – Wrap Up</a:t>
            </a:r>
          </a:p>
        </p:txBody>
      </p:sp>
      <p:sp>
        <p:nvSpPr>
          <p:cNvPr id="8" name="Data 7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9" name="Data 8"/>
          <p:cNvSpPr/>
          <p:nvPr/>
        </p:nvSpPr>
        <p:spPr>
          <a:xfrm>
            <a:off x="1765111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0" name="Data 9"/>
          <p:cNvSpPr/>
          <p:nvPr/>
        </p:nvSpPr>
        <p:spPr>
          <a:xfrm>
            <a:off x="6574318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1" name="Data 10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2" name="Data 11"/>
          <p:cNvSpPr/>
          <p:nvPr/>
        </p:nvSpPr>
        <p:spPr>
          <a:xfrm>
            <a:off x="4650634" y="2702674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3" name="Data 12"/>
          <p:cNvSpPr/>
          <p:nvPr/>
        </p:nvSpPr>
        <p:spPr>
          <a:xfrm>
            <a:off x="5612475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592963"/>
            <a:ext cx="12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Space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599" y="2702674"/>
            <a:ext cx="157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Space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477117" y="3712600"/>
            <a:ext cx="236469" cy="2171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443642" y="3713016"/>
            <a:ext cx="236469" cy="2171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Bent-Up Arrow 17"/>
          <p:cNvSpPr/>
          <p:nvPr/>
        </p:nvSpPr>
        <p:spPr>
          <a:xfrm rot="10800000">
            <a:off x="3005670" y="2838429"/>
            <a:ext cx="1644963" cy="596938"/>
          </a:xfrm>
          <a:prstGeom prst="bentUpArrow">
            <a:avLst>
              <a:gd name="adj1" fmla="val 27113"/>
              <a:gd name="adj2" fmla="val 20454"/>
              <a:gd name="adj3" fmla="val 23181"/>
            </a:avLst>
          </a:prstGeom>
          <a:gradFill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a 18"/>
          <p:cNvSpPr/>
          <p:nvPr/>
        </p:nvSpPr>
        <p:spPr>
          <a:xfrm>
            <a:off x="3688793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0" name="Data 19"/>
          <p:cNvSpPr/>
          <p:nvPr/>
        </p:nvSpPr>
        <p:spPr>
          <a:xfrm>
            <a:off x="4717679" y="3571496"/>
            <a:ext cx="792417" cy="434223"/>
          </a:xfrm>
          <a:prstGeom prst="flowChartInputOutp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21" name="Data 20"/>
          <p:cNvSpPr/>
          <p:nvPr/>
        </p:nvSpPr>
        <p:spPr>
          <a:xfrm>
            <a:off x="2726952" y="3571496"/>
            <a:ext cx="792417" cy="434223"/>
          </a:xfrm>
          <a:prstGeom prst="flowChartInputOutp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4" grpId="1" animBg="1"/>
      <p:bldP spid="17" grpId="0" animBg="1"/>
      <p:bldP spid="17" grpId="1" animBg="1"/>
      <p:bldP spid="18" grpId="0" animBg="1"/>
      <p:bldP spid="19" grpId="0" animBg="1"/>
      <p:bldP spid="20" grpId="0" animBg="1"/>
      <p:bldP spid="21" grpId="0" animBg="1"/>
      <p:bldP spid="2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</TotalTime>
  <Words>1028</Words>
  <Application>Microsoft Macintosh PowerPoint</Application>
  <PresentationFormat>On-screen Show (4:3)</PresentationFormat>
  <Paragraphs>472</Paragraphs>
  <Slides>27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Introductory Algorithms</vt:lpstr>
      <vt:lpstr>Sort Playing Cards</vt:lpstr>
      <vt:lpstr>Post-Sort Discussion</vt:lpstr>
      <vt:lpstr>Post-Sort Discussion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Merge Sort</vt:lpstr>
      <vt:lpstr>Merge Sort</vt:lpstr>
      <vt:lpstr>Radix Sort</vt:lpstr>
      <vt:lpstr>Summary of Sorting Algorithms</vt:lpstr>
      <vt:lpstr>Wrap-Up</vt:lpstr>
      <vt:lpstr>Wrap Up</vt:lpstr>
      <vt:lpstr>Next Time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Algorithms</dc:title>
  <dc:creator>Jonathan Tse</dc:creator>
  <cp:lastModifiedBy>Windows User</cp:lastModifiedBy>
  <cp:revision>18</cp:revision>
  <dcterms:created xsi:type="dcterms:W3CDTF">2009-04-08T04:18:22Z</dcterms:created>
  <dcterms:modified xsi:type="dcterms:W3CDTF">2009-04-08T19:19:50Z</dcterms:modified>
</cp:coreProperties>
</file>